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1" r:id="rId5"/>
    <p:sldId id="262" r:id="rId6"/>
    <p:sldId id="263" r:id="rId7"/>
    <p:sldId id="258" r:id="rId8"/>
    <p:sldId id="259" r:id="rId9"/>
    <p:sldId id="2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953589"/>
            <a:ext cx="7766936" cy="1332411"/>
          </a:xfrm>
        </p:spPr>
        <p:txBody>
          <a:bodyPr/>
          <a:lstStyle/>
          <a:p>
            <a:pPr lvl="0">
              <a:lnSpc>
                <a:spcPct val="150000"/>
              </a:lnSpc>
            </a:pPr>
            <a:r>
              <a:rPr lang="fa-IR" sz="4000" b="1" dirty="0">
                <a:solidFill>
                  <a:prstClr val="black"/>
                </a:solidFill>
                <a:cs typeface="B Nazanin" panose="00000400000000000000" pitchFamily="2" charset="-78"/>
              </a:rPr>
              <a:t>آناتومي پستان و فيزيولوژي ترشح شير</a:t>
            </a:r>
          </a:p>
        </p:txBody>
      </p:sp>
      <p:sp>
        <p:nvSpPr>
          <p:cNvPr id="3" name="Subtitle 2"/>
          <p:cNvSpPr>
            <a:spLocks noGrp="1"/>
          </p:cNvSpPr>
          <p:nvPr>
            <p:ph type="subTitle" idx="1"/>
          </p:nvPr>
        </p:nvSpPr>
        <p:spPr/>
        <p:txBody>
          <a:bodyPr>
            <a:normAutofit/>
          </a:bodyPr>
          <a:lstStyle/>
          <a:p>
            <a:pPr algn="ctr"/>
            <a:r>
              <a:rPr lang="fa-IR" sz="3600" b="1" dirty="0">
                <a:solidFill>
                  <a:schemeClr val="tx1"/>
                </a:solidFill>
                <a:cs typeface="B Nazanin" panose="00000400000000000000" pitchFamily="2" charset="-78"/>
              </a:rPr>
              <a:t>دکتر قشمی</a:t>
            </a:r>
          </a:p>
        </p:txBody>
      </p:sp>
    </p:spTree>
    <p:extLst>
      <p:ext uri="{BB962C8B-B14F-4D97-AF65-F5344CB8AC3E}">
        <p14:creationId xmlns:p14="http://schemas.microsoft.com/office/powerpoint/2010/main" val="355092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57646"/>
            <a:ext cx="8596668" cy="5581009"/>
          </a:xfrm>
        </p:spPr>
        <p:txBody>
          <a:bodyPr>
            <a:normAutofit fontScale="77500" lnSpcReduction="20000"/>
          </a:bodyPr>
          <a:lstStyle/>
          <a:p>
            <a:pPr marL="457200" lvl="0" indent="-457200" algn="just">
              <a:lnSpc>
                <a:spcPct val="150000"/>
              </a:lnSpc>
              <a:buFont typeface="Wingdings" panose="05000000000000000000" pitchFamily="2" charset="2"/>
              <a:buChar char="§"/>
            </a:pPr>
            <a:r>
              <a:rPr lang="fa-IR" sz="3100" dirty="0">
                <a:cs typeface="B Nazanin" panose="00000400000000000000" pitchFamily="2" charset="-78"/>
              </a:rPr>
              <a:t>پستان شامل یک پارانشیم الوِؤلی لوله‌ای است که در استرومایی از بافت همبند و چربی قرار گرفته است.</a:t>
            </a:r>
          </a:p>
          <a:p>
            <a:pPr marL="457200" lvl="0" indent="-457200" algn="just">
              <a:lnSpc>
                <a:spcPct val="150000"/>
              </a:lnSpc>
              <a:buFont typeface="Wingdings" panose="05000000000000000000" pitchFamily="2" charset="2"/>
              <a:buChar char="§"/>
            </a:pPr>
            <a:r>
              <a:rPr lang="fa-IR" sz="3100" dirty="0">
                <a:cs typeface="B Nazanin" panose="00000400000000000000" pitchFamily="2" charset="-78"/>
              </a:rPr>
              <a:t>به طور طبیعی هر پستان از 15 تا 25 قسمت تشكیل شده كه هر یك، لوب نامیده می‌شود و هر لوب به واحدهای كوچكتری تقسیم می‌شود كه لوبول گفته می‌شود. </a:t>
            </a:r>
            <a:endParaRPr lang="fa-IR" sz="2400" dirty="0">
              <a:cs typeface="B Zar" panose="00000400000000000000" pitchFamily="2" charset="-78"/>
            </a:endParaRPr>
          </a:p>
          <a:p>
            <a:pPr marL="457200" lvl="0" indent="-457200" algn="just">
              <a:lnSpc>
                <a:spcPct val="150000"/>
              </a:lnSpc>
              <a:buFont typeface="Wingdings" panose="05000000000000000000" pitchFamily="2" charset="2"/>
              <a:buChar char="§"/>
            </a:pPr>
            <a:endParaRPr lang="fa-IR" sz="2400" dirty="0">
              <a:cs typeface="B Zar" panose="00000400000000000000" pitchFamily="2" charset="-78"/>
            </a:endParaRPr>
          </a:p>
          <a:p>
            <a:pPr marL="457200" indent="-457200" algn="just">
              <a:lnSpc>
                <a:spcPct val="150000"/>
              </a:lnSpc>
              <a:buFont typeface="Wingdings" panose="05000000000000000000" pitchFamily="2" charset="2"/>
              <a:buChar char="§"/>
            </a:pPr>
            <a:r>
              <a:rPr lang="fa-IR" sz="2800" dirty="0">
                <a:cs typeface="B Nazanin" panose="00000400000000000000" pitchFamily="2" charset="-78"/>
              </a:rPr>
              <a:t>لوبول واحد ترشحی پستان است و در روند شیردهی منجر به ترشح شیر می‌شود. از هر لوبول لوله های كوچكی منشعب می‌شود كه اتصال آن‌ها مجاری شیری را ایجاد می‌كنند كه به نوك پستان در وسط هاله تیره رنگ پوست (آرئول) باز می‌شوند و به این ترتیب شیر را به طرف نوك پستان هدایت می‌كنند. فضاهای بین لوبول‌ها و مجاری را چربی پر می‌كند. </a:t>
            </a:r>
            <a:r>
              <a:rPr lang="fa-IR" sz="2800" dirty="0">
                <a:solidFill>
                  <a:prstClr val="black"/>
                </a:solidFill>
                <a:cs typeface="B Nazanin" panose="00000400000000000000" pitchFamily="2" charset="-78"/>
              </a:rPr>
              <a:t>اندازه سینه‌ها در شيردهي نقشي ندارد.</a:t>
            </a:r>
          </a:p>
          <a:p>
            <a:pPr marL="457200" lvl="0" indent="-457200" algn="just">
              <a:lnSpc>
                <a:spcPct val="150000"/>
              </a:lnSpc>
              <a:buFont typeface="Wingdings" panose="05000000000000000000" pitchFamily="2" charset="2"/>
              <a:buChar char="§"/>
            </a:pPr>
            <a:endParaRPr lang="fa-IR" dirty="0"/>
          </a:p>
        </p:txBody>
      </p:sp>
    </p:spTree>
    <p:extLst>
      <p:ext uri="{BB962C8B-B14F-4D97-AF65-F5344CB8AC3E}">
        <p14:creationId xmlns:p14="http://schemas.microsoft.com/office/powerpoint/2010/main" val="2445752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A22BC3-EAC5-470D-B028-1D08298133B0}"/>
              </a:ext>
            </a:extLst>
          </p:cNvPr>
          <p:cNvSpPr>
            <a:spLocks noGrp="1"/>
          </p:cNvSpPr>
          <p:nvPr>
            <p:ph idx="1"/>
          </p:nvPr>
        </p:nvSpPr>
        <p:spPr>
          <a:xfrm>
            <a:off x="275208" y="514905"/>
            <a:ext cx="8998794" cy="6169980"/>
          </a:xfrm>
        </p:spPr>
        <p:txBody>
          <a:bodyPr/>
          <a:lstStyle/>
          <a:p>
            <a:endParaRPr lang="en-US" dirty="0"/>
          </a:p>
        </p:txBody>
      </p:sp>
      <p:pic>
        <p:nvPicPr>
          <p:cNvPr id="4" name="Picture 2" descr="Breast Anatomy">
            <a:extLst>
              <a:ext uri="{FF2B5EF4-FFF2-40B4-BE49-F238E27FC236}">
                <a16:creationId xmlns:a16="http://schemas.microsoft.com/office/drawing/2014/main" id="{3C67DA94-E93D-4076-81BA-EBDF29EA37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559" y="593304"/>
            <a:ext cx="5181668" cy="574979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a:extLst>
              <a:ext uri="{FF2B5EF4-FFF2-40B4-BE49-F238E27FC236}">
                <a16:creationId xmlns:a16="http://schemas.microsoft.com/office/drawing/2014/main" id="{7C8FB578-248C-4E02-A121-A45B9FFFEF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5800" y="1105218"/>
            <a:ext cx="56038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4">
            <a:extLst>
              <a:ext uri="{FF2B5EF4-FFF2-40B4-BE49-F238E27FC236}">
                <a16:creationId xmlns:a16="http://schemas.microsoft.com/office/drawing/2014/main" id="{07E17E2C-DCA5-4733-B289-15C2DEC61F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6187" y="1575118"/>
            <a:ext cx="106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a:extLst>
              <a:ext uri="{FF2B5EF4-FFF2-40B4-BE49-F238E27FC236}">
                <a16:creationId xmlns:a16="http://schemas.microsoft.com/office/drawing/2014/main" id="{43889D98-4D18-479F-9EC5-752CF392DD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0393" y="2162617"/>
            <a:ext cx="86518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a:extLst>
              <a:ext uri="{FF2B5EF4-FFF2-40B4-BE49-F238E27FC236}">
                <a16:creationId xmlns:a16="http://schemas.microsoft.com/office/drawing/2014/main" id="{0C7DF777-C3E2-43E7-AD8E-BACE9A7F190D}"/>
              </a:ext>
            </a:extLst>
          </p:cNvPr>
          <p:cNvSpPr/>
          <p:nvPr/>
        </p:nvSpPr>
        <p:spPr>
          <a:xfrm>
            <a:off x="5005771" y="2644621"/>
            <a:ext cx="4126450" cy="369332"/>
          </a:xfrm>
          <a:prstGeom prst="rect">
            <a:avLst/>
          </a:prstGeom>
        </p:spPr>
        <p:txBody>
          <a:bodyPr wrap="none">
            <a:spAutoFit/>
          </a:bodyPr>
          <a:lstStyle/>
          <a:p>
            <a:r>
              <a:rPr lang="en-US" dirty="0"/>
              <a:t>dilated section of duct to hold milk</a:t>
            </a:r>
            <a:endParaRPr lang="fa-IR" dirty="0"/>
          </a:p>
        </p:txBody>
      </p:sp>
      <p:pic>
        <p:nvPicPr>
          <p:cNvPr id="9" name="Picture 6">
            <a:extLst>
              <a:ext uri="{FF2B5EF4-FFF2-40B4-BE49-F238E27FC236}">
                <a16:creationId xmlns:a16="http://schemas.microsoft.com/office/drawing/2014/main" id="{AC78FB17-C914-4AE1-8045-4829CC943D3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5771" y="3129995"/>
            <a:ext cx="950913"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10">
            <a:extLst>
              <a:ext uri="{FF2B5EF4-FFF2-40B4-BE49-F238E27FC236}">
                <a16:creationId xmlns:a16="http://schemas.microsoft.com/office/drawing/2014/main" id="{87FBFC4D-3D98-45DE-8AFE-BDA40004C6A4}"/>
              </a:ext>
            </a:extLst>
          </p:cNvPr>
          <p:cNvSpPr/>
          <p:nvPr/>
        </p:nvSpPr>
        <p:spPr>
          <a:xfrm>
            <a:off x="5912297" y="4869160"/>
            <a:ext cx="3346570" cy="1200329"/>
          </a:xfrm>
          <a:prstGeom prst="rect">
            <a:avLst/>
          </a:prstGeom>
        </p:spPr>
        <p:txBody>
          <a:bodyPr wrap="square">
            <a:spAutoFit/>
          </a:bodyPr>
          <a:lstStyle/>
          <a:p>
            <a:pPr algn="l"/>
            <a:endParaRPr lang="en-US" dirty="0"/>
          </a:p>
          <a:p>
            <a:pPr algn="l"/>
            <a:r>
              <a:rPr lang="en-US" b="1" dirty="0"/>
              <a:t>A</a:t>
            </a:r>
            <a:r>
              <a:rPr lang="en-US" dirty="0"/>
              <a:t> normal duct cells</a:t>
            </a:r>
          </a:p>
          <a:p>
            <a:pPr algn="l"/>
            <a:r>
              <a:rPr lang="en-US" b="1" dirty="0"/>
              <a:t>B</a:t>
            </a:r>
            <a:r>
              <a:rPr lang="en-US" dirty="0"/>
              <a:t> basement membrane</a:t>
            </a:r>
          </a:p>
          <a:p>
            <a:pPr algn="l"/>
            <a:r>
              <a:rPr lang="en-US" b="1" dirty="0"/>
              <a:t>C</a:t>
            </a:r>
            <a:r>
              <a:rPr lang="en-US" dirty="0"/>
              <a:t> lumen (center of duct)</a:t>
            </a:r>
          </a:p>
        </p:txBody>
      </p:sp>
      <p:sp>
        <p:nvSpPr>
          <p:cNvPr id="12" name="Rectangle 11">
            <a:extLst>
              <a:ext uri="{FF2B5EF4-FFF2-40B4-BE49-F238E27FC236}">
                <a16:creationId xmlns:a16="http://schemas.microsoft.com/office/drawing/2014/main" id="{CD01F1B3-AADC-41FD-8FA9-66AD1FD25A31}"/>
              </a:ext>
            </a:extLst>
          </p:cNvPr>
          <p:cNvSpPr/>
          <p:nvPr/>
        </p:nvSpPr>
        <p:spPr>
          <a:xfrm>
            <a:off x="256009" y="3468199"/>
            <a:ext cx="2864887" cy="369332"/>
          </a:xfrm>
          <a:prstGeom prst="rect">
            <a:avLst/>
          </a:prstGeom>
        </p:spPr>
        <p:txBody>
          <a:bodyPr wrap="none">
            <a:spAutoFit/>
          </a:bodyPr>
          <a:lstStyle/>
          <a:p>
            <a:r>
              <a:rPr lang="en-US" b="1" dirty="0" err="1"/>
              <a:t>pectoralis</a:t>
            </a:r>
            <a:r>
              <a:rPr lang="en-US" b="1" dirty="0"/>
              <a:t> major muscle</a:t>
            </a:r>
            <a:endParaRPr lang="fa-IR" b="1" dirty="0"/>
          </a:p>
        </p:txBody>
      </p:sp>
      <p:sp>
        <p:nvSpPr>
          <p:cNvPr id="13" name="Rectangle 12">
            <a:extLst>
              <a:ext uri="{FF2B5EF4-FFF2-40B4-BE49-F238E27FC236}">
                <a16:creationId xmlns:a16="http://schemas.microsoft.com/office/drawing/2014/main" id="{FDEDACD2-A391-4C8D-B1BA-9FD4ED0F17D8}"/>
              </a:ext>
            </a:extLst>
          </p:cNvPr>
          <p:cNvSpPr/>
          <p:nvPr/>
        </p:nvSpPr>
        <p:spPr>
          <a:xfrm>
            <a:off x="508138" y="2175885"/>
            <a:ext cx="1292341" cy="369332"/>
          </a:xfrm>
          <a:prstGeom prst="rect">
            <a:avLst/>
          </a:prstGeom>
        </p:spPr>
        <p:txBody>
          <a:bodyPr wrap="none">
            <a:spAutoFit/>
          </a:bodyPr>
          <a:lstStyle/>
          <a:p>
            <a:r>
              <a:rPr lang="en-US" b="1" dirty="0"/>
              <a:t>chest wall</a:t>
            </a:r>
            <a:endParaRPr lang="fa-IR" b="1" dirty="0"/>
          </a:p>
        </p:txBody>
      </p:sp>
    </p:spTree>
    <p:extLst>
      <p:ext uri="{BB962C8B-B14F-4D97-AF65-F5344CB8AC3E}">
        <p14:creationId xmlns:p14="http://schemas.microsoft.com/office/powerpoint/2010/main" val="155409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665825"/>
            <a:ext cx="8795141" cy="5637321"/>
          </a:xfrm>
        </p:spPr>
        <p:txBody>
          <a:bodyPr/>
          <a:lstStyle/>
          <a:p>
            <a:pPr marL="0" indent="0">
              <a:buNone/>
            </a:pPr>
            <a:r>
              <a:rPr lang="fa-IR" sz="2400" b="1" dirty="0">
                <a:cs typeface="B Nazanin" panose="00000400000000000000" pitchFamily="2" charset="-78"/>
              </a:rPr>
              <a:t>مراحل رشد و تکامل پستان:</a:t>
            </a:r>
          </a:p>
          <a:p>
            <a:endParaRPr lang="fa-IR" sz="2800" b="1" dirty="0">
              <a:cs typeface="B Nazanin" panose="00000400000000000000" pitchFamily="2" charset="-78"/>
            </a:endParaRPr>
          </a:p>
          <a:p>
            <a:r>
              <a:rPr lang="fa-IR" sz="2400" dirty="0">
                <a:cs typeface="B Nazanin" panose="00000400000000000000" pitchFamily="2" charset="-78"/>
              </a:rPr>
              <a:t>1-جنینی</a:t>
            </a:r>
          </a:p>
          <a:p>
            <a:endParaRPr lang="fa-IR" sz="2400" dirty="0">
              <a:cs typeface="B Nazanin" panose="00000400000000000000" pitchFamily="2" charset="-78"/>
            </a:endParaRPr>
          </a:p>
          <a:p>
            <a:r>
              <a:rPr lang="fa-IR" sz="2400" dirty="0">
                <a:cs typeface="B Nazanin" panose="00000400000000000000" pitchFamily="2" charset="-78"/>
              </a:rPr>
              <a:t>2-دوران بلوغ</a:t>
            </a:r>
          </a:p>
          <a:p>
            <a:endParaRPr lang="fa-IR" sz="2400" dirty="0">
              <a:cs typeface="B Nazanin" panose="00000400000000000000" pitchFamily="2" charset="-78"/>
            </a:endParaRPr>
          </a:p>
          <a:p>
            <a:r>
              <a:rPr lang="fa-IR" sz="2400" dirty="0">
                <a:cs typeface="B Nazanin" panose="00000400000000000000" pitchFamily="2" charset="-78"/>
              </a:rPr>
              <a:t>3-تکامل در دوران بارداری</a:t>
            </a:r>
          </a:p>
          <a:p>
            <a:endParaRPr lang="fa-IR" sz="2400" dirty="0">
              <a:cs typeface="B Nazanin" panose="00000400000000000000" pitchFamily="2" charset="-78"/>
            </a:endParaRPr>
          </a:p>
          <a:p>
            <a:r>
              <a:rPr lang="fa-IR" sz="2400" dirty="0">
                <a:cs typeface="B Nazanin" panose="00000400000000000000" pitchFamily="2" charset="-78"/>
              </a:rPr>
              <a:t>4-دوران شیردهی </a:t>
            </a:r>
          </a:p>
          <a:p>
            <a:endParaRPr lang="fa-IR" sz="2400" dirty="0">
              <a:cs typeface="B Nazanin" panose="00000400000000000000" pitchFamily="2" charset="-78"/>
            </a:endParaRPr>
          </a:p>
          <a:p>
            <a:r>
              <a:rPr lang="fa-IR" sz="2400" dirty="0">
                <a:cs typeface="B Nazanin" panose="00000400000000000000" pitchFamily="2" charset="-78"/>
              </a:rPr>
              <a:t>5-مرحله پسرفت</a:t>
            </a:r>
          </a:p>
        </p:txBody>
      </p:sp>
    </p:spTree>
    <p:extLst>
      <p:ext uri="{BB962C8B-B14F-4D97-AF65-F5344CB8AC3E}">
        <p14:creationId xmlns:p14="http://schemas.microsoft.com/office/powerpoint/2010/main" val="1703202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705" y="213064"/>
            <a:ext cx="10419754" cy="6135781"/>
          </a:xfrm>
        </p:spPr>
        <p:txBody>
          <a:bodyPr/>
          <a:lstStyle/>
          <a:p>
            <a:pPr marL="0" indent="0">
              <a:buNone/>
            </a:pPr>
            <a:r>
              <a:rPr lang="fa-IR" sz="2400" b="1" dirty="0">
                <a:cs typeface="B Nazanin" panose="00000400000000000000" pitchFamily="2" charset="-78"/>
              </a:rPr>
              <a:t>    دوران جنینی:</a:t>
            </a:r>
          </a:p>
          <a:p>
            <a:r>
              <a:rPr lang="fa-IR" sz="2400" dirty="0">
                <a:cs typeface="B Nazanin" panose="00000400000000000000" pitchFamily="2" charset="-78"/>
              </a:rPr>
              <a:t>هفته 18تا 19 جنینی شروع می شود به صورت رشد جوانه پستانی از اپیدرم به سمت مزانشیم</a:t>
            </a:r>
          </a:p>
          <a:p>
            <a:pPr marL="0" indent="0">
              <a:buNone/>
            </a:pPr>
            <a:r>
              <a:rPr lang="fa-IR" sz="2400" dirty="0">
                <a:cs typeface="B Nazanin" panose="00000400000000000000" pitchFamily="2" charset="-78"/>
              </a:rPr>
              <a:t> متراکم زیر اپیدرم.</a:t>
            </a:r>
          </a:p>
          <a:p>
            <a:endParaRPr lang="fa-IR" sz="2400" dirty="0">
              <a:cs typeface="B Nazanin" panose="00000400000000000000" pitchFamily="2" charset="-78"/>
            </a:endParaRPr>
          </a:p>
          <a:p>
            <a:pPr marL="0" indent="0">
              <a:buNone/>
            </a:pPr>
            <a:r>
              <a:rPr lang="fa-IR" sz="2400" b="1" dirty="0">
                <a:cs typeface="B Nazanin" panose="00000400000000000000" pitchFamily="2" charset="-78"/>
              </a:rPr>
              <a:t> دوران بلوغ:</a:t>
            </a:r>
          </a:p>
          <a:p>
            <a:r>
              <a:rPr lang="fa-IR" sz="2400" dirty="0">
                <a:cs typeface="B Nazanin" panose="00000400000000000000" pitchFamily="2" charset="-78"/>
              </a:rPr>
              <a:t>تلارک شروع بلوغ را نشان می‌دهد که شامل تکا‌مل پستان‌ها می‌شود</a:t>
            </a:r>
          </a:p>
          <a:p>
            <a:r>
              <a:rPr lang="fa-IR" sz="2400" dirty="0">
                <a:cs typeface="B Nazanin" panose="00000400000000000000" pitchFamily="2" charset="-78"/>
              </a:rPr>
              <a:t>تغییرات شامل افزایش اندازه، پررنگ شدن اریول و رشد جوانه پستانی</a:t>
            </a:r>
          </a:p>
          <a:p>
            <a:r>
              <a:rPr lang="fa-IR" sz="2400" dirty="0">
                <a:cs typeface="B Nazanin" panose="00000400000000000000" pitchFamily="2" charset="-78"/>
              </a:rPr>
              <a:t>تلارک معمولا از 8-9 سالگی شروع می‌شود </a:t>
            </a:r>
          </a:p>
          <a:p>
            <a:r>
              <a:rPr lang="fa-IR" sz="2400" dirty="0">
                <a:cs typeface="B Nazanin" panose="00000400000000000000" pitchFamily="2" charset="-78"/>
              </a:rPr>
              <a:t>استروژن و هورمون رشد باعث رشد مجاری شیری در توده چربی می‌شوند </a:t>
            </a:r>
          </a:p>
          <a:p>
            <a:r>
              <a:rPr lang="fa-IR" sz="2400" dirty="0">
                <a:cs typeface="B Nazanin" panose="00000400000000000000" pitchFamily="2" charset="-78"/>
              </a:rPr>
              <a:t>با شروع منارک پروژسترون باعث رشد الویولی توبولی می‌شود </a:t>
            </a:r>
          </a:p>
        </p:txBody>
      </p:sp>
    </p:spTree>
    <p:extLst>
      <p:ext uri="{BB962C8B-B14F-4D97-AF65-F5344CB8AC3E}">
        <p14:creationId xmlns:p14="http://schemas.microsoft.com/office/powerpoint/2010/main" val="2847920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solidFill>
                  <a:schemeClr val="tx1"/>
                </a:solidFill>
                <a:cs typeface="B Nazanin" panose="00000400000000000000" pitchFamily="2" charset="-78"/>
              </a:rPr>
              <a:t>تغییرات پستان در بارداری </a:t>
            </a:r>
          </a:p>
        </p:txBody>
      </p:sp>
      <p:sp>
        <p:nvSpPr>
          <p:cNvPr id="3" name="Content Placeholder 2"/>
          <p:cNvSpPr>
            <a:spLocks noGrp="1"/>
          </p:cNvSpPr>
          <p:nvPr>
            <p:ph idx="1"/>
          </p:nvPr>
        </p:nvSpPr>
        <p:spPr>
          <a:xfrm>
            <a:off x="854887" y="1849871"/>
            <a:ext cx="8596668" cy="3880773"/>
          </a:xfrm>
        </p:spPr>
        <p:txBody>
          <a:bodyPr>
            <a:normAutofit/>
          </a:bodyPr>
          <a:lstStyle/>
          <a:p>
            <a:r>
              <a:rPr lang="fa-IR" sz="2400" dirty="0">
                <a:cs typeface="B Nazanin" panose="00000400000000000000" pitchFamily="2" charset="-78"/>
              </a:rPr>
              <a:t>افزایش ورن پستان </a:t>
            </a:r>
          </a:p>
          <a:p>
            <a:endParaRPr lang="fa-IR" sz="2400" dirty="0">
              <a:cs typeface="B Nazanin" panose="00000400000000000000" pitchFamily="2" charset="-78"/>
            </a:endParaRPr>
          </a:p>
          <a:p>
            <a:r>
              <a:rPr lang="fa-IR" sz="2400" dirty="0">
                <a:cs typeface="B Nazanin" panose="00000400000000000000" pitchFamily="2" charset="-78"/>
              </a:rPr>
              <a:t>افزایش جریان خون پستان </a:t>
            </a:r>
          </a:p>
          <a:p>
            <a:endParaRPr lang="fa-IR" sz="2400" dirty="0">
              <a:cs typeface="B Nazanin" panose="00000400000000000000" pitchFamily="2" charset="-78"/>
            </a:endParaRPr>
          </a:p>
          <a:p>
            <a:r>
              <a:rPr lang="fa-IR" sz="2400" dirty="0">
                <a:cs typeface="B Nazanin" panose="00000400000000000000" pitchFamily="2" charset="-78"/>
              </a:rPr>
              <a:t>افزایش فعالیت ترشخی </a:t>
            </a:r>
          </a:p>
          <a:p>
            <a:endParaRPr lang="fa-IR" sz="2400" dirty="0">
              <a:cs typeface="B Nazanin" panose="00000400000000000000" pitchFamily="2" charset="-78"/>
            </a:endParaRPr>
          </a:p>
          <a:p>
            <a:r>
              <a:rPr lang="fa-IR" sz="2400" dirty="0">
                <a:cs typeface="B Nazanin" panose="00000400000000000000" pitchFamily="2" charset="-78"/>
              </a:rPr>
              <a:t>رشد لوبولی الویولی </a:t>
            </a:r>
          </a:p>
        </p:txBody>
      </p:sp>
    </p:spTree>
    <p:extLst>
      <p:ext uri="{BB962C8B-B14F-4D97-AF65-F5344CB8AC3E}">
        <p14:creationId xmlns:p14="http://schemas.microsoft.com/office/powerpoint/2010/main" val="611995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70263"/>
            <a:ext cx="8596668" cy="5571100"/>
          </a:xfrm>
        </p:spPr>
        <p:txBody>
          <a:bodyPr>
            <a:normAutofit lnSpcReduction="10000"/>
          </a:bodyPr>
          <a:lstStyle/>
          <a:p>
            <a:pPr marL="0" indent="0">
              <a:buNone/>
            </a:pPr>
            <a:r>
              <a:rPr lang="fa-IR" sz="2400" b="1" dirty="0">
                <a:cs typeface="B Nazanin" panose="00000400000000000000" pitchFamily="2" charset="-78"/>
              </a:rPr>
              <a:t>پرولاكتين </a:t>
            </a:r>
            <a:r>
              <a:rPr lang="fa-IR" sz="2400" dirty="0">
                <a:cs typeface="B Nazanin" panose="00000400000000000000" pitchFamily="2" charset="-78"/>
              </a:rPr>
              <a:t>و </a:t>
            </a:r>
            <a:r>
              <a:rPr lang="fa-IR" sz="2400" b="1" dirty="0">
                <a:cs typeface="B Nazanin" panose="00000400000000000000" pitchFamily="2" charset="-78"/>
              </a:rPr>
              <a:t>اُكسي توسين</a:t>
            </a:r>
          </a:p>
          <a:p>
            <a:r>
              <a:rPr lang="fa-IR" sz="2400" dirty="0">
                <a:cs typeface="B Nazanin" panose="00000400000000000000" pitchFamily="2" charset="-78"/>
              </a:rPr>
              <a:t> هورمون‌هاي عمده‌اي هستند كه در شيردهي نقش دارند و به ترتيب از بخش قدامي و خلفي هيپوفيز ترشح مي‌شوند.</a:t>
            </a:r>
          </a:p>
          <a:p>
            <a:endParaRPr lang="fa-IR" dirty="0"/>
          </a:p>
          <a:p>
            <a:r>
              <a:rPr lang="fa-IR" sz="2400" b="1" dirty="0">
                <a:solidFill>
                  <a:srgbClr val="FF0000"/>
                </a:solidFill>
                <a:cs typeface="B Nazanin" panose="00000400000000000000" pitchFamily="2" charset="-78"/>
              </a:rPr>
              <a:t>رفلكس پرولاكتين يا توليد شير</a:t>
            </a:r>
          </a:p>
          <a:p>
            <a:r>
              <a:rPr lang="fa-IR" sz="2000" b="1" dirty="0">
                <a:solidFill>
                  <a:schemeClr val="tx1"/>
                </a:solidFill>
                <a:cs typeface="B Nazanin" panose="00000400000000000000" pitchFamily="2" charset="-78"/>
              </a:rPr>
              <a:t>پرولاکتین برای شیر دهی ضروری است:</a:t>
            </a:r>
          </a:p>
          <a:p>
            <a:pPr marL="0" indent="0">
              <a:buNone/>
            </a:pPr>
            <a:r>
              <a:rPr lang="fa-IR" sz="2400" dirty="0">
                <a:cs typeface="B Nazanin" panose="00000400000000000000" pitchFamily="2" charset="-78"/>
              </a:rPr>
              <a:t>نوك پستان با مكيدن، تحريك مي‌شود و هيپوفيز در پاسخ به اين تحريك، پرولاكتين ترشح مي‌كند كه با جريان خون به پستان رسيده و موجب </a:t>
            </a:r>
            <a:r>
              <a:rPr lang="fa-IR" sz="2400" dirty="0">
                <a:solidFill>
                  <a:srgbClr val="FF0000"/>
                </a:solidFill>
                <a:cs typeface="B Nazanin" panose="00000400000000000000" pitchFamily="2" charset="-78"/>
              </a:rPr>
              <a:t>توليد شير </a:t>
            </a:r>
            <a:r>
              <a:rPr lang="fa-IR" sz="2400" dirty="0">
                <a:cs typeface="B Nazanin" panose="00000400000000000000" pitchFamily="2" charset="-78"/>
              </a:rPr>
              <a:t>مي‌گردد.</a:t>
            </a:r>
          </a:p>
          <a:p>
            <a:endParaRPr lang="fa-IR" dirty="0"/>
          </a:p>
          <a:p>
            <a:r>
              <a:rPr lang="fa-IR" sz="2400" b="1" dirty="0">
                <a:solidFill>
                  <a:srgbClr val="FF0000"/>
                </a:solidFill>
                <a:cs typeface="B Nazanin" panose="00000400000000000000" pitchFamily="2" charset="-78"/>
              </a:rPr>
              <a:t>رفلکس اکسی توسين يا ترشح شير</a:t>
            </a:r>
          </a:p>
          <a:p>
            <a:pPr algn="just"/>
            <a:r>
              <a:rPr lang="fa-IR" sz="2400" dirty="0">
                <a:cs typeface="B Nazanin" panose="00000400000000000000" pitchFamily="2" charset="-78"/>
              </a:rPr>
              <a:t>اكسي توسين با مكيدن شيرخوار و تحريك نوك پستان از هيپوفيز ترشح شده و با جريان خون به پستان مي‌رسد. با منقبض نمودن سلول هاي اطراف آرئول‌ها شير را به جريان مي‌اندازد.</a:t>
            </a:r>
            <a:endParaRPr lang="fa-IR" sz="2400" b="1" dirty="0">
              <a:cs typeface="B Nazanin" panose="00000400000000000000" pitchFamily="2" charset="-78"/>
            </a:endParaRPr>
          </a:p>
          <a:p>
            <a:endParaRPr lang="fa-IR" dirty="0"/>
          </a:p>
        </p:txBody>
      </p:sp>
    </p:spTree>
    <p:extLst>
      <p:ext uri="{BB962C8B-B14F-4D97-AF65-F5344CB8AC3E}">
        <p14:creationId xmlns:p14="http://schemas.microsoft.com/office/powerpoint/2010/main" val="3449227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40527"/>
            <a:ext cx="8596668" cy="5100836"/>
          </a:xfrm>
        </p:spPr>
        <p:txBody>
          <a:bodyPr/>
          <a:lstStyle/>
          <a:p>
            <a:pPr algn="just"/>
            <a:r>
              <a:rPr lang="fa-IR" sz="2400" dirty="0">
                <a:cs typeface="B Nazanin" panose="00000400000000000000" pitchFamily="2" charset="-78"/>
              </a:rPr>
              <a:t>احساس درد، ترس، ترديد و نگراني و نداشتن اعتماد به نفس در توانايي خود در شيردهي، رفلكس اكسي توسين را مهار مي‌كند . </a:t>
            </a:r>
          </a:p>
          <a:p>
            <a:pPr algn="just"/>
            <a:endParaRPr lang="fa-IR" sz="2400" dirty="0">
              <a:cs typeface="B Nazanin" panose="00000400000000000000" pitchFamily="2" charset="-78"/>
            </a:endParaRPr>
          </a:p>
          <a:p>
            <a:pPr algn="just"/>
            <a:r>
              <a:rPr lang="fa-IR" sz="2400" dirty="0">
                <a:cs typeface="B Nazanin" panose="00000400000000000000" pitchFamily="2" charset="-78"/>
              </a:rPr>
              <a:t>در مقابل احساسات خوب مادر مثل اعتماد به نفس، فكر كردن به شيرخوار و شنيدن صداي او اين رفلكس را تحريك مي‌كند.</a:t>
            </a:r>
          </a:p>
          <a:p>
            <a:pPr algn="just"/>
            <a:endParaRPr lang="fa-IR" sz="2400" dirty="0">
              <a:cs typeface="B Nazanin" panose="00000400000000000000" pitchFamily="2" charset="-78"/>
            </a:endParaRPr>
          </a:p>
          <a:p>
            <a:pPr algn="just"/>
            <a:r>
              <a:rPr lang="fa-IR" sz="2400" b="1" dirty="0">
                <a:solidFill>
                  <a:srgbClr val="FF0000"/>
                </a:solidFill>
                <a:cs typeface="B Nazanin" panose="00000400000000000000" pitchFamily="2" charset="-78"/>
              </a:rPr>
              <a:t>سومين رفلكس مهم </a:t>
            </a:r>
            <a:r>
              <a:rPr lang="fa-IR" sz="2400" dirty="0">
                <a:cs typeface="B Nazanin" panose="00000400000000000000" pitchFamily="2" charset="-78"/>
              </a:rPr>
              <a:t>كه در خود پستان وجود دارد </a:t>
            </a:r>
            <a:r>
              <a:rPr lang="fa-IR" sz="2400" b="1" dirty="0">
                <a:solidFill>
                  <a:srgbClr val="FF0000"/>
                </a:solidFill>
                <a:cs typeface="B Nazanin" panose="00000400000000000000" pitchFamily="2" charset="-78"/>
              </a:rPr>
              <a:t>تأثير تخليه پستان</a:t>
            </a:r>
            <a:r>
              <a:rPr lang="fa-IR" sz="2400" b="1" dirty="0">
                <a:cs typeface="B Nazanin" panose="00000400000000000000" pitchFamily="2" charset="-78"/>
              </a:rPr>
              <a:t> </a:t>
            </a:r>
            <a:r>
              <a:rPr lang="fa-IR" sz="2400" dirty="0">
                <a:cs typeface="B Nazanin" panose="00000400000000000000" pitchFamily="2" charset="-78"/>
              </a:rPr>
              <a:t>است. اگر پستان، پر باقي بماند، حتي با وجود رفلكس‌هاي پرولاكتين و اكسي توسين نيز توليد شير متوقف خواهد شد. </a:t>
            </a:r>
          </a:p>
          <a:p>
            <a:pPr algn="just"/>
            <a:endParaRPr lang="fa-IR" sz="2400" dirty="0">
              <a:cs typeface="B Nazanin" panose="00000400000000000000" pitchFamily="2" charset="-78"/>
            </a:endParaRPr>
          </a:p>
          <a:p>
            <a:pPr algn="just"/>
            <a:r>
              <a:rPr lang="fa-IR" sz="2400" dirty="0">
                <a:cs typeface="B Nazanin" panose="00000400000000000000" pitchFamily="2" charset="-78"/>
              </a:rPr>
              <a:t>مكيدن شيرخوار هر سه </a:t>
            </a:r>
            <a:r>
              <a:rPr lang="fa-IR" sz="2400" b="1" dirty="0">
                <a:solidFill>
                  <a:srgbClr val="FF0000"/>
                </a:solidFill>
                <a:cs typeface="B Nazanin" panose="00000400000000000000" pitchFamily="2" charset="-78"/>
              </a:rPr>
              <a:t>رفلكس</a:t>
            </a:r>
            <a:r>
              <a:rPr lang="fa-IR" sz="2400" dirty="0">
                <a:cs typeface="B Nazanin" panose="00000400000000000000" pitchFamily="2" charset="-78"/>
              </a:rPr>
              <a:t> را تحت كنترل دارد.</a:t>
            </a:r>
          </a:p>
          <a:p>
            <a:endParaRPr lang="fa-IR" dirty="0"/>
          </a:p>
        </p:txBody>
      </p:sp>
    </p:spTree>
    <p:extLst>
      <p:ext uri="{BB962C8B-B14F-4D97-AF65-F5344CB8AC3E}">
        <p14:creationId xmlns:p14="http://schemas.microsoft.com/office/powerpoint/2010/main" val="1917832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71155"/>
            <a:ext cx="8596668" cy="4970208"/>
          </a:xfrm>
        </p:spPr>
        <p:txBody>
          <a:bodyPr/>
          <a:lstStyle/>
          <a:p>
            <a:r>
              <a:rPr lang="fa-IR" sz="2400" dirty="0">
                <a:cs typeface="B Nazanin" panose="00000400000000000000" pitchFamily="2" charset="-78"/>
              </a:rPr>
              <a:t>پروژسترون، استروژن، لاکتوژن جفتی،کورتیزول و انسولین نیز هماهنگ با هم در جهت تحریک رشد و تکامل دستگاه شیرساز نقش دارند.</a:t>
            </a:r>
          </a:p>
          <a:p>
            <a:endParaRPr lang="fa-IR" sz="2400" dirty="0">
              <a:cs typeface="B Nazanin" panose="00000400000000000000" pitchFamily="2" charset="-78"/>
            </a:endParaRPr>
          </a:p>
          <a:p>
            <a:r>
              <a:rPr lang="fa-IR" sz="2400" dirty="0">
                <a:cs typeface="B Nazanin" panose="00000400000000000000" pitchFamily="2" charset="-78"/>
              </a:rPr>
              <a:t>زایمان با کاهش هورمون‌ها اثر مهاری پروژسترون بر تولید الفا لاکتابولین حذف می‌شود و در اثر تحریک انزیم لاکتوز سنتاز میزان لاکتوز شیر افزایش می‌یابد.</a:t>
            </a:r>
          </a:p>
          <a:p>
            <a:endParaRPr lang="fa-IR" sz="2400" dirty="0">
              <a:cs typeface="B Nazanin" panose="00000400000000000000" pitchFamily="2" charset="-78"/>
            </a:endParaRPr>
          </a:p>
          <a:p>
            <a:r>
              <a:rPr lang="fa-IR" sz="2400" dirty="0">
                <a:cs typeface="B Nazanin" panose="00000400000000000000" pitchFamily="2" charset="-78"/>
              </a:rPr>
              <a:t>قطع ناگهانی پروژسترون، پرولاکتین عملکرد بلامنازع خود را در جهت تولید الفا لاکتابولین اعمال می‌کند.</a:t>
            </a:r>
          </a:p>
          <a:p>
            <a:endParaRPr lang="fa-IR" dirty="0"/>
          </a:p>
        </p:txBody>
      </p:sp>
    </p:spTree>
    <p:extLst>
      <p:ext uri="{BB962C8B-B14F-4D97-AF65-F5344CB8AC3E}">
        <p14:creationId xmlns:p14="http://schemas.microsoft.com/office/powerpoint/2010/main" val="28151804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95</TotalTime>
  <Words>548</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Trebuchet MS</vt:lpstr>
      <vt:lpstr>Wingdings</vt:lpstr>
      <vt:lpstr>Wingdings 3</vt:lpstr>
      <vt:lpstr>Facet</vt:lpstr>
      <vt:lpstr>آناتومي پستان و فيزيولوژي ترشح شير</vt:lpstr>
      <vt:lpstr>PowerPoint Presentation</vt:lpstr>
      <vt:lpstr>PowerPoint Presentation</vt:lpstr>
      <vt:lpstr>PowerPoint Presentation</vt:lpstr>
      <vt:lpstr>PowerPoint Presentation</vt:lpstr>
      <vt:lpstr>تغییرات پستان در بارداری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آناتومي پستان و فيزيولوژي ترشح شير</dc:title>
  <dc:creator>iranian</dc:creator>
  <cp:lastModifiedBy>pc</cp:lastModifiedBy>
  <cp:revision>14</cp:revision>
  <dcterms:created xsi:type="dcterms:W3CDTF">2023-01-21T21:01:20Z</dcterms:created>
  <dcterms:modified xsi:type="dcterms:W3CDTF">2023-01-24T15:50:47Z</dcterms:modified>
</cp:coreProperties>
</file>